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8"/>
  </p:notesMasterIdLst>
  <p:handoutMasterIdLst>
    <p:handoutMasterId r:id="rId9"/>
  </p:handoutMasterIdLst>
  <p:sldIdLst>
    <p:sldId id="357" r:id="rId2"/>
    <p:sldId id="362" r:id="rId3"/>
    <p:sldId id="363" r:id="rId4"/>
    <p:sldId id="358" r:id="rId5"/>
    <p:sldId id="359" r:id="rId6"/>
    <p:sldId id="3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301A"/>
    <a:srgbClr val="EE8900"/>
    <a:srgbClr val="3F1E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90" autoAdjust="0"/>
  </p:normalViewPr>
  <p:slideViewPr>
    <p:cSldViewPr>
      <p:cViewPr>
        <p:scale>
          <a:sx n="70" d="100"/>
          <a:sy n="70" d="100"/>
        </p:scale>
        <p:origin x="-138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814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1C4B4-3872-43AC-8A46-2C07B446208F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57634-B24F-41FD-94FE-1AD9FD41489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A4494-46B3-4F3D-AF1E-0E036AA5C6C9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F64122-34B9-48FA-8142-6ED53FA6A90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xy_fr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RAbidov\Desktop\Dixy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32656"/>
            <a:ext cx="8359775" cy="3390900"/>
          </a:xfrm>
          <a:prstGeom prst="rect">
            <a:avLst/>
          </a:prstGeom>
          <a:noFill/>
        </p:spPr>
      </p:pic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3923928" y="4149081"/>
            <a:ext cx="4104456" cy="288031"/>
          </a:xfrm>
        </p:spPr>
        <p:txBody>
          <a:bodyPr>
            <a:normAutofit/>
          </a:bodyPr>
          <a:lstStyle>
            <a:lvl1pPr algn="r">
              <a:buNone/>
              <a:defRPr sz="1700" b="1" strike="noStrike">
                <a:solidFill>
                  <a:srgbClr val="54301A"/>
                </a:solidFill>
                <a:latin typeface="Arial" pitchFamily="34" charset="0"/>
                <a:cs typeface="Arial" pitchFamily="34" charset="0"/>
              </a:defRPr>
            </a:lvl1pPr>
            <a:lvl2pPr algn="r">
              <a:buNone/>
              <a:defRPr sz="1700" strike="noStrike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1700" strike="noStrike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1700" strike="noStrike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1700" strike="noStrike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</a:t>
            </a:r>
          </a:p>
        </p:txBody>
      </p:sp>
      <p:sp>
        <p:nvSpPr>
          <p:cNvPr id="4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3923928" y="4509120"/>
            <a:ext cx="4104456" cy="288031"/>
          </a:xfrm>
        </p:spPr>
        <p:txBody>
          <a:bodyPr>
            <a:normAutofit/>
          </a:bodyPr>
          <a:lstStyle>
            <a:lvl1pPr algn="r">
              <a:buNone/>
              <a:defRPr sz="1700" strike="noStrike">
                <a:solidFill>
                  <a:srgbClr val="54301A"/>
                </a:solidFill>
                <a:latin typeface="Arial" pitchFamily="34" charset="0"/>
                <a:cs typeface="Arial" pitchFamily="34" charset="0"/>
              </a:defRPr>
            </a:lvl1pPr>
            <a:lvl2pPr algn="r">
              <a:buNone/>
              <a:defRPr sz="1700" strike="noStrike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1700" strike="noStrike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1700" strike="noStrike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1700" strike="noStrike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11"/>
          <p:cNvSpPr/>
          <p:nvPr userDrawn="1"/>
        </p:nvSpPr>
        <p:spPr>
          <a:xfrm>
            <a:off x="8604448" y="6165304"/>
            <a:ext cx="432048" cy="432048"/>
          </a:xfrm>
          <a:prstGeom prst="ellipse">
            <a:avLst/>
          </a:prstGeom>
          <a:solidFill>
            <a:srgbClr val="EE8900"/>
          </a:solidFill>
          <a:ln>
            <a:solidFill>
              <a:srgbClr val="E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51520" y="6448251"/>
            <a:ext cx="2133600" cy="365125"/>
          </a:xfrm>
        </p:spPr>
        <p:txBody>
          <a:bodyPr/>
          <a:lstStyle/>
          <a:p>
            <a:fld id="{74532DCD-8261-4202-83D6-29DC8A352782}" type="datetime1">
              <a:rPr lang="ru-RU" smtClean="0"/>
              <a:pPr/>
              <a:t>26.06.2012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31840" y="6448251"/>
            <a:ext cx="2895600" cy="365125"/>
          </a:xfrm>
        </p:spPr>
        <p:txBody>
          <a:bodyPr/>
          <a:lstStyle/>
          <a:p>
            <a:endParaRPr lang="ru-RU" dirty="0"/>
          </a:p>
        </p:txBody>
      </p:sp>
      <p:cxnSp>
        <p:nvCxnSpPr>
          <p:cNvPr id="8" name="Straight Connector 10"/>
          <p:cNvCxnSpPr/>
          <p:nvPr userDrawn="1"/>
        </p:nvCxnSpPr>
        <p:spPr>
          <a:xfrm flipH="1">
            <a:off x="0" y="6381328"/>
            <a:ext cx="9144000" cy="0"/>
          </a:xfrm>
          <a:prstGeom prst="line">
            <a:avLst/>
          </a:prstGeom>
          <a:ln>
            <a:solidFill>
              <a:srgbClr val="54301A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587032" y="6165304"/>
            <a:ext cx="432048" cy="437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8D5582-C4DA-4ABF-AA79-A560524024FB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2" descr="C:\Users\RAbidov\Desktop\Dixy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2267745" cy="91984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xy_back">
    <p:bg>
      <p:bgPr>
        <a:solidFill>
          <a:srgbClr val="54301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RAbidov\Desktop\Dixy_благодарим за внимание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908720"/>
            <a:ext cx="7272808" cy="532605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xy_in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 flipH="1">
            <a:off x="0" y="6381328"/>
            <a:ext cx="9144000" cy="0"/>
          </a:xfrm>
          <a:prstGeom prst="line">
            <a:avLst/>
          </a:prstGeom>
          <a:ln>
            <a:solidFill>
              <a:srgbClr val="54301A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Oval 11"/>
          <p:cNvSpPr/>
          <p:nvPr userDrawn="1"/>
        </p:nvSpPr>
        <p:spPr>
          <a:xfrm>
            <a:off x="8604448" y="6165304"/>
            <a:ext cx="432048" cy="432048"/>
          </a:xfrm>
          <a:prstGeom prst="ellipse">
            <a:avLst/>
          </a:prstGeom>
          <a:solidFill>
            <a:srgbClr val="EE8900"/>
          </a:solidFill>
          <a:ln>
            <a:solidFill>
              <a:srgbClr val="E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54301A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54301A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165304"/>
            <a:ext cx="2895600" cy="437133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800" y="6165304"/>
            <a:ext cx="432048" cy="437133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498D5582-C4DA-4ABF-AA79-A560524024FB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9" name="Picture 2" descr="C:\Users\RAbidov\Desktop\Dixy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2267745" cy="91984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xy_in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 flipH="1">
            <a:off x="0" y="6381328"/>
            <a:ext cx="9144000" cy="0"/>
          </a:xfrm>
          <a:prstGeom prst="line">
            <a:avLst/>
          </a:prstGeom>
          <a:ln>
            <a:solidFill>
              <a:srgbClr val="54301A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Oval 11"/>
          <p:cNvSpPr/>
          <p:nvPr userDrawn="1"/>
        </p:nvSpPr>
        <p:spPr>
          <a:xfrm>
            <a:off x="8604448" y="6165304"/>
            <a:ext cx="432048" cy="432048"/>
          </a:xfrm>
          <a:prstGeom prst="ellipse">
            <a:avLst/>
          </a:prstGeom>
          <a:solidFill>
            <a:srgbClr val="EE8900"/>
          </a:solidFill>
          <a:ln>
            <a:solidFill>
              <a:srgbClr val="E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165304"/>
            <a:ext cx="2895600" cy="437133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448" y="6165304"/>
            <a:ext cx="432048" cy="437133"/>
          </a:xfrm>
        </p:spPr>
        <p:txBody>
          <a:bodyPr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498D5582-C4DA-4ABF-AA79-A560524024FB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Picture 2" descr="C:\Users\RAbidov\Desktop\Dixy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2267745" cy="91984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1"/>
          <p:cNvSpPr/>
          <p:nvPr userDrawn="1"/>
        </p:nvSpPr>
        <p:spPr>
          <a:xfrm>
            <a:off x="8604448" y="6165304"/>
            <a:ext cx="432048" cy="432048"/>
          </a:xfrm>
          <a:prstGeom prst="ellipse">
            <a:avLst/>
          </a:prstGeom>
          <a:solidFill>
            <a:srgbClr val="EE8900"/>
          </a:solidFill>
          <a:ln>
            <a:solidFill>
              <a:srgbClr val="E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  <a:ln>
            <a:solidFill>
              <a:schemeClr val="accent1"/>
            </a:solidFill>
          </a:ln>
        </p:spPr>
        <p:txBody>
          <a:bodyPr/>
          <a:lstStyle>
            <a:lvl1pPr>
              <a:buClr>
                <a:srgbClr val="EE8900"/>
              </a:buClr>
              <a:defRPr/>
            </a:lvl1pPr>
            <a:lvl2pPr>
              <a:buClr>
                <a:srgbClr val="EE8900"/>
              </a:buClr>
              <a:defRPr/>
            </a:lvl2pPr>
            <a:lvl3pPr>
              <a:buClr>
                <a:srgbClr val="EE8900"/>
              </a:buClr>
              <a:defRPr/>
            </a:lvl3pPr>
            <a:lvl4pPr>
              <a:buClr>
                <a:srgbClr val="EE8900"/>
              </a:buClr>
              <a:defRPr/>
            </a:lvl4pPr>
            <a:lvl5pPr>
              <a:buClr>
                <a:srgbClr val="EE8900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448251"/>
            <a:ext cx="2133600" cy="365125"/>
          </a:xfrm>
        </p:spPr>
        <p:txBody>
          <a:bodyPr/>
          <a:lstStyle/>
          <a:p>
            <a:fld id="{FDE434EA-A52B-49D1-8C8E-61BA3146256D}" type="datetime1">
              <a:rPr lang="ru-RU" smtClean="0"/>
              <a:pPr/>
              <a:t>26.06.2012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448251"/>
            <a:ext cx="2895600" cy="365125"/>
          </a:xfrm>
        </p:spPr>
        <p:txBody>
          <a:bodyPr/>
          <a:lstStyle/>
          <a:p>
            <a:endParaRPr lang="ru-RU" dirty="0"/>
          </a:p>
        </p:txBody>
      </p:sp>
      <p:cxnSp>
        <p:nvCxnSpPr>
          <p:cNvPr id="7" name="Straight Connector 10"/>
          <p:cNvCxnSpPr/>
          <p:nvPr userDrawn="1"/>
        </p:nvCxnSpPr>
        <p:spPr>
          <a:xfrm flipH="1">
            <a:off x="0" y="6381328"/>
            <a:ext cx="9144000" cy="0"/>
          </a:xfrm>
          <a:prstGeom prst="line">
            <a:avLst/>
          </a:prstGeom>
          <a:ln>
            <a:solidFill>
              <a:srgbClr val="54301A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587032" y="6165304"/>
            <a:ext cx="432048" cy="437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8D5582-C4DA-4ABF-AA79-A560524024FB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2" descr="C:\Users\RAbidov\Desktop\Dixy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2267745" cy="91984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3858"/>
            <a:ext cx="8229600" cy="868958"/>
          </a:xfrm>
        </p:spPr>
        <p:txBody>
          <a:bodyPr/>
          <a:lstStyle>
            <a:lvl1pPr>
              <a:defRPr>
                <a:solidFill>
                  <a:srgbClr val="54301A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11"/>
          <p:cNvSpPr/>
          <p:nvPr userDrawn="1"/>
        </p:nvSpPr>
        <p:spPr>
          <a:xfrm>
            <a:off x="8604448" y="6165304"/>
            <a:ext cx="432048" cy="432048"/>
          </a:xfrm>
          <a:prstGeom prst="ellipse">
            <a:avLst/>
          </a:prstGeom>
          <a:solidFill>
            <a:srgbClr val="EE8900"/>
          </a:solidFill>
          <a:ln>
            <a:solidFill>
              <a:srgbClr val="E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54301A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4301A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1520" y="6448251"/>
            <a:ext cx="2133600" cy="365125"/>
          </a:xfrm>
        </p:spPr>
        <p:txBody>
          <a:bodyPr/>
          <a:lstStyle/>
          <a:p>
            <a:fld id="{4B8EA392-13BB-4235-B363-0480F7D714B4}" type="datetime1">
              <a:rPr lang="ru-RU" smtClean="0"/>
              <a:pPr/>
              <a:t>26.06.2012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448251"/>
            <a:ext cx="2895600" cy="365125"/>
          </a:xfrm>
        </p:spPr>
        <p:txBody>
          <a:bodyPr/>
          <a:lstStyle/>
          <a:p>
            <a:endParaRPr lang="ru-RU"/>
          </a:p>
        </p:txBody>
      </p:sp>
      <p:cxnSp>
        <p:nvCxnSpPr>
          <p:cNvPr id="7" name="Straight Connector 10"/>
          <p:cNvCxnSpPr/>
          <p:nvPr userDrawn="1"/>
        </p:nvCxnSpPr>
        <p:spPr>
          <a:xfrm flipH="1">
            <a:off x="0" y="6381328"/>
            <a:ext cx="9144000" cy="0"/>
          </a:xfrm>
          <a:prstGeom prst="line">
            <a:avLst/>
          </a:prstGeom>
          <a:ln>
            <a:solidFill>
              <a:srgbClr val="54301A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587032" y="6165304"/>
            <a:ext cx="432048" cy="437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8D5582-C4DA-4ABF-AA79-A560524024FB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2" descr="C:\Users\RAbidov\Desktop\Dixy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2267745" cy="91984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11"/>
          <p:cNvSpPr/>
          <p:nvPr userDrawn="1"/>
        </p:nvSpPr>
        <p:spPr>
          <a:xfrm>
            <a:off x="8604448" y="6165304"/>
            <a:ext cx="432048" cy="432048"/>
          </a:xfrm>
          <a:prstGeom prst="ellipse">
            <a:avLst/>
          </a:prstGeom>
          <a:solidFill>
            <a:srgbClr val="EE8900"/>
          </a:solidFill>
          <a:ln>
            <a:solidFill>
              <a:srgbClr val="E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43000"/>
          </a:xfrm>
        </p:spPr>
        <p:txBody>
          <a:bodyPr/>
          <a:lstStyle>
            <a:lvl1pPr>
              <a:defRPr>
                <a:solidFill>
                  <a:srgbClr val="54301A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76872"/>
            <a:ext cx="4038600" cy="3849291"/>
          </a:xfrm>
        </p:spPr>
        <p:txBody>
          <a:bodyPr/>
          <a:lstStyle>
            <a:lvl1pPr>
              <a:buClr>
                <a:srgbClr val="54301A"/>
              </a:buClr>
              <a:defRPr sz="2800"/>
            </a:lvl1pPr>
            <a:lvl2pPr>
              <a:buClr>
                <a:srgbClr val="54301A"/>
              </a:buClr>
              <a:defRPr sz="2400"/>
            </a:lvl2pPr>
            <a:lvl3pPr>
              <a:buClr>
                <a:srgbClr val="54301A"/>
              </a:buClr>
              <a:defRPr sz="2000"/>
            </a:lvl3pPr>
            <a:lvl4pPr>
              <a:buClr>
                <a:srgbClr val="54301A"/>
              </a:buClr>
              <a:defRPr sz="1800"/>
            </a:lvl4pPr>
            <a:lvl5pPr>
              <a:buClr>
                <a:srgbClr val="54301A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51520" y="6448251"/>
            <a:ext cx="2133600" cy="365125"/>
          </a:xfrm>
        </p:spPr>
        <p:txBody>
          <a:bodyPr/>
          <a:lstStyle/>
          <a:p>
            <a:fld id="{38D8CA49-002C-4928-830F-59C8F1AA47E7}" type="datetime1">
              <a:rPr lang="ru-RU" smtClean="0"/>
              <a:pPr/>
              <a:t>26.06.2012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31840" y="6448251"/>
            <a:ext cx="2895600" cy="365125"/>
          </a:xfrm>
        </p:spPr>
        <p:txBody>
          <a:bodyPr/>
          <a:lstStyle/>
          <a:p>
            <a:endParaRPr lang="ru-RU" dirty="0"/>
          </a:p>
        </p:txBody>
      </p:sp>
      <p:cxnSp>
        <p:nvCxnSpPr>
          <p:cNvPr id="8" name="Straight Connector 10"/>
          <p:cNvCxnSpPr/>
          <p:nvPr userDrawn="1"/>
        </p:nvCxnSpPr>
        <p:spPr>
          <a:xfrm flipH="1">
            <a:off x="0" y="6381328"/>
            <a:ext cx="9144000" cy="0"/>
          </a:xfrm>
          <a:prstGeom prst="line">
            <a:avLst/>
          </a:prstGeom>
          <a:ln>
            <a:solidFill>
              <a:srgbClr val="54301A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587032" y="6165304"/>
            <a:ext cx="432048" cy="437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8D5582-C4DA-4ABF-AA79-A560524024FB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sz="half" idx="12"/>
          </p:nvPr>
        </p:nvSpPr>
        <p:spPr>
          <a:xfrm>
            <a:off x="4709864" y="2276872"/>
            <a:ext cx="4038600" cy="3849291"/>
          </a:xfrm>
        </p:spPr>
        <p:txBody>
          <a:bodyPr/>
          <a:lstStyle>
            <a:lvl1pPr>
              <a:buClr>
                <a:srgbClr val="54301A"/>
              </a:buClr>
              <a:defRPr sz="2800"/>
            </a:lvl1pPr>
            <a:lvl2pPr>
              <a:buClr>
                <a:srgbClr val="54301A"/>
              </a:buClr>
              <a:defRPr sz="2400"/>
            </a:lvl2pPr>
            <a:lvl3pPr>
              <a:buClr>
                <a:srgbClr val="54301A"/>
              </a:buClr>
              <a:defRPr sz="2000"/>
            </a:lvl3pPr>
            <a:lvl4pPr>
              <a:buClr>
                <a:srgbClr val="54301A"/>
              </a:buClr>
              <a:defRPr sz="1800"/>
            </a:lvl4pPr>
            <a:lvl5pPr>
              <a:buClr>
                <a:srgbClr val="54301A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  <p:pic>
        <p:nvPicPr>
          <p:cNvPr id="12" name="Picture 2" descr="C:\Users\RAbidov\Desktop\Dixy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2267745" cy="91984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11"/>
          <p:cNvSpPr/>
          <p:nvPr userDrawn="1"/>
        </p:nvSpPr>
        <p:spPr>
          <a:xfrm>
            <a:off x="8604448" y="6165304"/>
            <a:ext cx="432048" cy="432048"/>
          </a:xfrm>
          <a:prstGeom prst="ellipse">
            <a:avLst/>
          </a:prstGeom>
          <a:solidFill>
            <a:srgbClr val="EE8900"/>
          </a:solidFill>
          <a:ln>
            <a:solidFill>
              <a:srgbClr val="E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51520" y="6448251"/>
            <a:ext cx="2133600" cy="365125"/>
          </a:xfrm>
        </p:spPr>
        <p:txBody>
          <a:bodyPr/>
          <a:lstStyle/>
          <a:p>
            <a:fld id="{5EF19F96-EFDB-4264-9DE5-4C917009542D}" type="datetime1">
              <a:rPr lang="ru-RU" smtClean="0"/>
              <a:pPr/>
              <a:t>26.06.2012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31840" y="6448251"/>
            <a:ext cx="2895600" cy="365125"/>
          </a:xfrm>
        </p:spPr>
        <p:txBody>
          <a:bodyPr/>
          <a:lstStyle/>
          <a:p>
            <a:endParaRPr lang="ru-RU"/>
          </a:p>
        </p:txBody>
      </p:sp>
      <p:cxnSp>
        <p:nvCxnSpPr>
          <p:cNvPr id="6" name="Straight Connector 10"/>
          <p:cNvCxnSpPr/>
          <p:nvPr userDrawn="1"/>
        </p:nvCxnSpPr>
        <p:spPr>
          <a:xfrm flipH="1">
            <a:off x="0" y="6381328"/>
            <a:ext cx="9144000" cy="0"/>
          </a:xfrm>
          <a:prstGeom prst="line">
            <a:avLst/>
          </a:prstGeom>
          <a:ln>
            <a:solidFill>
              <a:srgbClr val="54301A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587032" y="6165304"/>
            <a:ext cx="432048" cy="437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8D5582-C4DA-4ABF-AA79-A560524024FB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2" descr="C:\Users\RAbidov\Desktop\Dixy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2267745" cy="91984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11"/>
          <p:cNvSpPr/>
          <p:nvPr userDrawn="1"/>
        </p:nvSpPr>
        <p:spPr>
          <a:xfrm>
            <a:off x="8604448" y="6165304"/>
            <a:ext cx="432048" cy="432048"/>
          </a:xfrm>
          <a:prstGeom prst="ellipse">
            <a:avLst/>
          </a:prstGeom>
          <a:solidFill>
            <a:srgbClr val="EE8900"/>
          </a:solidFill>
          <a:ln>
            <a:solidFill>
              <a:srgbClr val="E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51520" y="6448251"/>
            <a:ext cx="2133600" cy="365125"/>
          </a:xfrm>
        </p:spPr>
        <p:txBody>
          <a:bodyPr/>
          <a:lstStyle/>
          <a:p>
            <a:fld id="{9CA01EC9-896A-4591-92C0-CDBE8CA45C71}" type="datetime1">
              <a:rPr lang="ru-RU" smtClean="0"/>
              <a:pPr/>
              <a:t>26.06.2012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1840" y="6448251"/>
            <a:ext cx="2895600" cy="365125"/>
          </a:xfrm>
        </p:spPr>
        <p:txBody>
          <a:bodyPr/>
          <a:lstStyle/>
          <a:p>
            <a:endParaRPr lang="ru-RU"/>
          </a:p>
        </p:txBody>
      </p:sp>
      <p:cxnSp>
        <p:nvCxnSpPr>
          <p:cNvPr id="5" name="Straight Connector 10"/>
          <p:cNvCxnSpPr/>
          <p:nvPr userDrawn="1"/>
        </p:nvCxnSpPr>
        <p:spPr>
          <a:xfrm flipH="1">
            <a:off x="0" y="6381328"/>
            <a:ext cx="9144000" cy="0"/>
          </a:xfrm>
          <a:prstGeom prst="line">
            <a:avLst/>
          </a:prstGeom>
          <a:ln>
            <a:solidFill>
              <a:srgbClr val="54301A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8587032" y="6165304"/>
            <a:ext cx="432048" cy="437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8D5582-C4DA-4ABF-AA79-A560524024FB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2" descr="C:\Users\RAbidov\Desktop\Dixy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2267745" cy="91984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 userDrawn="1"/>
        </p:nvSpPr>
        <p:spPr>
          <a:xfrm>
            <a:off x="8604448" y="6165304"/>
            <a:ext cx="432048" cy="432048"/>
          </a:xfrm>
          <a:prstGeom prst="ellipse">
            <a:avLst/>
          </a:prstGeom>
          <a:solidFill>
            <a:srgbClr val="EE8900"/>
          </a:solidFill>
          <a:ln>
            <a:solidFill>
              <a:srgbClr val="E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2679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6712"/>
            <a:ext cx="5111750" cy="52894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88840"/>
            <a:ext cx="3008313" cy="41373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51520" y="6448251"/>
            <a:ext cx="2133600" cy="365125"/>
          </a:xfrm>
        </p:spPr>
        <p:txBody>
          <a:bodyPr/>
          <a:lstStyle/>
          <a:p>
            <a:fld id="{A35D0C3A-066D-4CE3-8D62-0CF201DA7764}" type="datetime1">
              <a:rPr lang="ru-RU" smtClean="0"/>
              <a:pPr/>
              <a:t>26.06.2012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31840" y="6448251"/>
            <a:ext cx="2895600" cy="365125"/>
          </a:xfrm>
        </p:spPr>
        <p:txBody>
          <a:bodyPr/>
          <a:lstStyle/>
          <a:p>
            <a:endParaRPr lang="ru-RU"/>
          </a:p>
        </p:txBody>
      </p:sp>
      <p:cxnSp>
        <p:nvCxnSpPr>
          <p:cNvPr id="8" name="Straight Connector 10"/>
          <p:cNvCxnSpPr/>
          <p:nvPr userDrawn="1"/>
        </p:nvCxnSpPr>
        <p:spPr>
          <a:xfrm flipH="1">
            <a:off x="0" y="6381328"/>
            <a:ext cx="9144000" cy="0"/>
          </a:xfrm>
          <a:prstGeom prst="line">
            <a:avLst/>
          </a:prstGeom>
          <a:ln>
            <a:solidFill>
              <a:srgbClr val="54301A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587032" y="6165304"/>
            <a:ext cx="432048" cy="437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8D5582-C4DA-4ABF-AA79-A560524024FB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2" descr="C:\Users\RAbidov\Desktop\Dixy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2267745" cy="91984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520" y="630423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04BD2-54BE-4923-8823-48A940103564}" type="datetime1">
              <a:rPr lang="ru-RU" smtClean="0"/>
              <a:pPr/>
              <a:t>26.06.2012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1840" y="630423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32240" y="609329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D5582-C4DA-4ABF-AA79-A560524024F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17" r:id="rId2"/>
    <p:sldLayoutId id="2147483731" r:id="rId3"/>
    <p:sldLayoutId id="2147483718" r:id="rId4"/>
    <p:sldLayoutId id="2147483719" r:id="rId5"/>
    <p:sldLayoutId id="2147483720" r:id="rId6"/>
    <p:sldLayoutId id="2147483722" r:id="rId7"/>
    <p:sldLayoutId id="2147483723" r:id="rId8"/>
    <p:sldLayoutId id="2147483724" r:id="rId9"/>
    <p:sldLayoutId id="2147483725" r:id="rId10"/>
    <p:sldLayoutId id="2147483730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v.bilevitch@hq.dixy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3923928" y="4149081"/>
            <a:ext cx="4104456" cy="648071"/>
          </a:xfrm>
        </p:spPr>
        <p:txBody>
          <a:bodyPr>
            <a:noAutofit/>
          </a:bodyPr>
          <a:lstStyle/>
          <a:p>
            <a:r>
              <a:rPr lang="ru-RU" sz="1800" dirty="0" smtClean="0"/>
              <a:t>Электронный </a:t>
            </a:r>
            <a:r>
              <a:rPr lang="ru-RU" sz="1800" dirty="0" smtClean="0"/>
              <a:t>документооборот. Развитие</a:t>
            </a:r>
          </a:p>
          <a:p>
            <a:r>
              <a:rPr lang="ru-RU" sz="1800" dirty="0" smtClean="0"/>
              <a:t> 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712200" y="6165850"/>
            <a:ext cx="431800" cy="436563"/>
          </a:xfrm>
        </p:spPr>
        <p:txBody>
          <a:bodyPr/>
          <a:lstStyle/>
          <a:p>
            <a:fld id="{498D5582-C4DA-4ABF-AA79-A560524024FB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5877272"/>
            <a:ext cx="80712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Билевич</a:t>
            </a:r>
            <a:r>
              <a:rPr lang="ru-RU" dirty="0" smtClean="0"/>
              <a:t> Виталий, 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v.bilevitch@hq.dixy.ru</a:t>
            </a:r>
            <a:endParaRPr lang="ru-RU" dirty="0" smtClean="0"/>
          </a:p>
          <a:p>
            <a:r>
              <a:rPr lang="ru-RU" dirty="0" smtClean="0"/>
              <a:t>Директор по развитию ИС ГК </a:t>
            </a:r>
            <a:r>
              <a:rPr lang="ru-RU" dirty="0" err="1" smtClean="0"/>
              <a:t>Дикси</a:t>
            </a:r>
            <a:endParaRPr lang="en-US" dirty="0" smtClean="0"/>
          </a:p>
          <a:p>
            <a:r>
              <a:rPr lang="ru-RU" dirty="0" smtClean="0"/>
              <a:t>26</a:t>
            </a:r>
            <a:r>
              <a:rPr lang="ru-RU" dirty="0" smtClean="0"/>
              <a:t> </a:t>
            </a:r>
            <a:r>
              <a:rPr lang="ru-RU" dirty="0" smtClean="0"/>
              <a:t>июня 2012г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400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0C3A-066D-4CE3-8D62-0CF201DA7764}" type="datetime1">
              <a:rPr lang="ru-RU" smtClean="0"/>
              <a:pPr/>
              <a:t>26.06.2012</a:t>
            </a:fld>
            <a:endParaRPr lang="ru-RU"/>
          </a:p>
        </p:txBody>
      </p:sp>
      <p:pic>
        <p:nvPicPr>
          <p:cNvPr id="1026" name="Picture 2" descr="http://dixy.ru/sites/default/files/geography-r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052736"/>
            <a:ext cx="6840760" cy="496855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699792" y="332656"/>
            <a:ext cx="40450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EE8900"/>
                </a:solidFill>
              </a:rPr>
              <a:t>Краткая справка о компании</a:t>
            </a:r>
            <a:endParaRPr lang="ru-RU" sz="2400" b="1" dirty="0">
              <a:solidFill>
                <a:srgbClr val="EE8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5582-C4DA-4ABF-AA79-A560524024FB}" type="slidenum">
              <a:rPr lang="ru-RU" smtClean="0"/>
              <a:pPr/>
              <a:t>3</a:t>
            </a:fld>
            <a:endParaRPr lang="ru-RU" dirty="0"/>
          </a:p>
        </p:txBody>
      </p:sp>
      <p:pic>
        <p:nvPicPr>
          <p:cNvPr id="21506" name="Picture 2" descr="buildings,warehous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492896"/>
            <a:ext cx="1656184" cy="2088232"/>
          </a:xfrm>
          <a:prstGeom prst="rect">
            <a:avLst/>
          </a:prstGeom>
          <a:noFill/>
        </p:spPr>
      </p:pic>
      <p:pic>
        <p:nvPicPr>
          <p:cNvPr id="21510" name="Picture 6" descr="academic,buildings,education,school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268760"/>
            <a:ext cx="1152128" cy="1152128"/>
          </a:xfrm>
          <a:prstGeom prst="rect">
            <a:avLst/>
          </a:prstGeom>
          <a:noFill/>
        </p:spPr>
      </p:pic>
      <p:pic>
        <p:nvPicPr>
          <p:cNvPr id="8" name="Picture 6" descr="academic,buildings,education,school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4437112"/>
            <a:ext cx="1152128" cy="1152128"/>
          </a:xfrm>
          <a:prstGeom prst="rect">
            <a:avLst/>
          </a:prstGeom>
          <a:noFill/>
        </p:spPr>
      </p:pic>
      <p:pic>
        <p:nvPicPr>
          <p:cNvPr id="9" name="Picture 6" descr="academic,buildings,education,school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780928"/>
            <a:ext cx="1152128" cy="1152128"/>
          </a:xfrm>
          <a:prstGeom prst="rect">
            <a:avLst/>
          </a:prstGeom>
          <a:noFill/>
        </p:spPr>
      </p:pic>
      <p:sp>
        <p:nvSpPr>
          <p:cNvPr id="49" name="TextBox 48"/>
          <p:cNvSpPr txBox="1"/>
          <p:nvPr/>
        </p:nvSpPr>
        <p:spPr>
          <a:xfrm>
            <a:off x="2771800" y="260648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EE8900"/>
                </a:solidFill>
              </a:rPr>
              <a:t>Общая схема движения </a:t>
            </a:r>
            <a:r>
              <a:rPr lang="en-US" sz="2400" b="1" dirty="0" smtClean="0">
                <a:solidFill>
                  <a:srgbClr val="EE8900"/>
                </a:solidFill>
              </a:rPr>
              <a:t>EDI </a:t>
            </a:r>
            <a:r>
              <a:rPr lang="ru-RU" sz="2400" b="1" dirty="0" smtClean="0">
                <a:solidFill>
                  <a:srgbClr val="EE8900"/>
                </a:solidFill>
              </a:rPr>
              <a:t>документов</a:t>
            </a:r>
            <a:endParaRPr lang="ru-RU" sz="2400" b="1" dirty="0">
              <a:solidFill>
                <a:srgbClr val="EE8900"/>
              </a:solidFill>
            </a:endParaRPr>
          </a:p>
        </p:txBody>
      </p:sp>
      <p:sp>
        <p:nvSpPr>
          <p:cNvPr id="23" name="Блок-схема: перфолента 22"/>
          <p:cNvSpPr/>
          <p:nvPr/>
        </p:nvSpPr>
        <p:spPr>
          <a:xfrm>
            <a:off x="3491880" y="1340768"/>
            <a:ext cx="1728192" cy="588648"/>
          </a:xfrm>
          <a:prstGeom prst="flowChartPunchedTap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rgbClr val="54301A"/>
                </a:solidFill>
              </a:rPr>
              <a:t>ORDER (</a:t>
            </a:r>
            <a:r>
              <a:rPr lang="ru-RU" sz="1100" dirty="0" smtClean="0">
                <a:solidFill>
                  <a:srgbClr val="54301A"/>
                </a:solidFill>
              </a:rPr>
              <a:t>Заказ</a:t>
            </a:r>
            <a:r>
              <a:rPr lang="en-US" sz="1100" dirty="0" smtClean="0">
                <a:solidFill>
                  <a:srgbClr val="54301A"/>
                </a:solidFill>
              </a:rPr>
              <a:t>)</a:t>
            </a:r>
            <a:endParaRPr lang="ru-RU" sz="1100" dirty="0">
              <a:solidFill>
                <a:srgbClr val="54301A"/>
              </a:solidFill>
            </a:endParaRPr>
          </a:p>
        </p:txBody>
      </p:sp>
      <p:sp>
        <p:nvSpPr>
          <p:cNvPr id="24" name="Блок-схема: перфолента 23"/>
          <p:cNvSpPr/>
          <p:nvPr/>
        </p:nvSpPr>
        <p:spPr>
          <a:xfrm>
            <a:off x="3491880" y="2348880"/>
            <a:ext cx="1728192" cy="648072"/>
          </a:xfrm>
          <a:prstGeom prst="flowChartPunchedTap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rgbClr val="54301A"/>
                </a:solidFill>
              </a:rPr>
              <a:t>DesAdv</a:t>
            </a:r>
            <a:r>
              <a:rPr lang="en-US" sz="1100" dirty="0" smtClean="0">
                <a:solidFill>
                  <a:srgbClr val="54301A"/>
                </a:solidFill>
              </a:rPr>
              <a:t> (</a:t>
            </a:r>
            <a:r>
              <a:rPr lang="ru-RU" sz="1100" dirty="0" smtClean="0">
                <a:solidFill>
                  <a:srgbClr val="54301A"/>
                </a:solidFill>
              </a:rPr>
              <a:t>Уведомление о доставке</a:t>
            </a:r>
            <a:r>
              <a:rPr lang="en-US" sz="1100" dirty="0" smtClean="0">
                <a:solidFill>
                  <a:srgbClr val="54301A"/>
                </a:solidFill>
              </a:rPr>
              <a:t>)</a:t>
            </a:r>
            <a:endParaRPr lang="ru-RU" sz="1100" dirty="0">
              <a:solidFill>
                <a:srgbClr val="54301A"/>
              </a:solidFill>
            </a:endParaRPr>
          </a:p>
        </p:txBody>
      </p:sp>
      <p:sp>
        <p:nvSpPr>
          <p:cNvPr id="25" name="Блок-схема: перфолента 24"/>
          <p:cNvSpPr/>
          <p:nvPr/>
        </p:nvSpPr>
        <p:spPr>
          <a:xfrm>
            <a:off x="3491880" y="3356992"/>
            <a:ext cx="1728192" cy="588648"/>
          </a:xfrm>
          <a:prstGeom prst="flowChartPunchedTap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rgbClr val="54301A"/>
                </a:solidFill>
              </a:rPr>
              <a:t>ReCadv</a:t>
            </a:r>
            <a:r>
              <a:rPr lang="en-US" sz="1100" dirty="0" smtClean="0">
                <a:solidFill>
                  <a:srgbClr val="54301A"/>
                </a:solidFill>
              </a:rPr>
              <a:t> (</a:t>
            </a:r>
            <a:r>
              <a:rPr lang="ru-RU" sz="1100" dirty="0" smtClean="0">
                <a:solidFill>
                  <a:srgbClr val="54301A"/>
                </a:solidFill>
              </a:rPr>
              <a:t>Уведомление о приеме</a:t>
            </a:r>
            <a:r>
              <a:rPr lang="en-US" sz="1100" dirty="0" smtClean="0">
                <a:solidFill>
                  <a:srgbClr val="54301A"/>
                </a:solidFill>
              </a:rPr>
              <a:t>)</a:t>
            </a:r>
            <a:endParaRPr lang="ru-RU" sz="1100" dirty="0">
              <a:solidFill>
                <a:srgbClr val="54301A"/>
              </a:solidFill>
            </a:endParaRPr>
          </a:p>
        </p:txBody>
      </p:sp>
      <p:sp>
        <p:nvSpPr>
          <p:cNvPr id="26" name="Блок-схема: перфолента 25"/>
          <p:cNvSpPr/>
          <p:nvPr/>
        </p:nvSpPr>
        <p:spPr>
          <a:xfrm>
            <a:off x="3491880" y="4365104"/>
            <a:ext cx="1728192" cy="588648"/>
          </a:xfrm>
          <a:prstGeom prst="flowChartPunchedTap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rgbClr val="54301A"/>
                </a:solidFill>
              </a:rPr>
              <a:t>INVOICE (</a:t>
            </a:r>
            <a:r>
              <a:rPr lang="ru-RU" sz="1100" dirty="0" smtClean="0">
                <a:solidFill>
                  <a:srgbClr val="54301A"/>
                </a:solidFill>
              </a:rPr>
              <a:t>Инвойс</a:t>
            </a:r>
            <a:r>
              <a:rPr lang="en-US" sz="1100" dirty="0" smtClean="0">
                <a:solidFill>
                  <a:srgbClr val="54301A"/>
                </a:solidFill>
              </a:rPr>
              <a:t>). </a:t>
            </a:r>
            <a:endParaRPr lang="ru-RU" sz="1100" dirty="0">
              <a:solidFill>
                <a:srgbClr val="54301A"/>
              </a:solidFill>
            </a:endParaRPr>
          </a:p>
        </p:txBody>
      </p:sp>
      <p:sp>
        <p:nvSpPr>
          <p:cNvPr id="27" name="Стрелка вправо 26"/>
          <p:cNvSpPr/>
          <p:nvPr/>
        </p:nvSpPr>
        <p:spPr>
          <a:xfrm>
            <a:off x="2411760" y="1556792"/>
            <a:ext cx="978408" cy="216024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>
            <a:off x="5436096" y="1484784"/>
            <a:ext cx="978408" cy="216024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>
            <a:off x="2411760" y="3573016"/>
            <a:ext cx="978408" cy="216024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>
            <a:off x="5436096" y="3573016"/>
            <a:ext cx="978408" cy="216024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лево 30"/>
          <p:cNvSpPr/>
          <p:nvPr/>
        </p:nvSpPr>
        <p:spPr>
          <a:xfrm>
            <a:off x="2339752" y="2636912"/>
            <a:ext cx="978408" cy="216024"/>
          </a:xfrm>
          <a:prstGeom prst="lef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лево 32"/>
          <p:cNvSpPr/>
          <p:nvPr/>
        </p:nvSpPr>
        <p:spPr>
          <a:xfrm>
            <a:off x="5436096" y="2564904"/>
            <a:ext cx="978408" cy="216024"/>
          </a:xfrm>
          <a:prstGeom prst="lef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лево 33"/>
          <p:cNvSpPr/>
          <p:nvPr/>
        </p:nvSpPr>
        <p:spPr>
          <a:xfrm>
            <a:off x="2411760" y="4581128"/>
            <a:ext cx="978408" cy="216024"/>
          </a:xfrm>
          <a:prstGeom prst="lef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лево 35"/>
          <p:cNvSpPr/>
          <p:nvPr/>
        </p:nvSpPr>
        <p:spPr>
          <a:xfrm>
            <a:off x="5364088" y="4581128"/>
            <a:ext cx="978408" cy="216024"/>
          </a:xfrm>
          <a:prstGeom prst="lef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dirty="0"/>
          </a:p>
        </p:txBody>
      </p:sp>
      <p:sp>
        <p:nvSpPr>
          <p:cNvPr id="37" name="Блок-схема: перфолента 36"/>
          <p:cNvSpPr/>
          <p:nvPr/>
        </p:nvSpPr>
        <p:spPr>
          <a:xfrm>
            <a:off x="3491880" y="5373216"/>
            <a:ext cx="1728192" cy="648072"/>
          </a:xfrm>
          <a:prstGeom prst="flowChartPunchedTap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rgbClr val="54301A"/>
                </a:solidFill>
              </a:rPr>
              <a:t>RETANN(</a:t>
            </a:r>
            <a:r>
              <a:rPr lang="ru-RU" sz="1100" dirty="0" smtClean="0">
                <a:solidFill>
                  <a:srgbClr val="54301A"/>
                </a:solidFill>
              </a:rPr>
              <a:t>Уведомление о возврате</a:t>
            </a:r>
            <a:r>
              <a:rPr lang="en-US" sz="1100" dirty="0" smtClean="0">
                <a:solidFill>
                  <a:srgbClr val="54301A"/>
                </a:solidFill>
              </a:rPr>
              <a:t>)</a:t>
            </a:r>
            <a:endParaRPr lang="ru-RU" sz="1100" dirty="0">
              <a:solidFill>
                <a:srgbClr val="54301A"/>
              </a:solidFill>
            </a:endParaRPr>
          </a:p>
        </p:txBody>
      </p:sp>
      <p:sp>
        <p:nvSpPr>
          <p:cNvPr id="38" name="Стрелка вправо 37"/>
          <p:cNvSpPr/>
          <p:nvPr/>
        </p:nvSpPr>
        <p:spPr>
          <a:xfrm>
            <a:off x="2411760" y="5589240"/>
            <a:ext cx="978408" cy="216024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право 38"/>
          <p:cNvSpPr/>
          <p:nvPr/>
        </p:nvSpPr>
        <p:spPr>
          <a:xfrm>
            <a:off x="5436096" y="5589240"/>
            <a:ext cx="978408" cy="216024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5582-C4DA-4ABF-AA79-A560524024FB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771800" y="332656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EE8900"/>
                </a:solidFill>
              </a:rPr>
              <a:t>Планы </a:t>
            </a:r>
            <a:r>
              <a:rPr lang="ru-RU" sz="2400" b="1" dirty="0" err="1" smtClean="0">
                <a:solidFill>
                  <a:srgbClr val="EE8900"/>
                </a:solidFill>
              </a:rPr>
              <a:t>Дикси</a:t>
            </a:r>
            <a:r>
              <a:rPr lang="ru-RU" sz="2400" b="1" dirty="0" smtClean="0">
                <a:solidFill>
                  <a:srgbClr val="EE8900"/>
                </a:solidFill>
              </a:rPr>
              <a:t> в развитие электронного документооборота</a:t>
            </a:r>
            <a:endParaRPr lang="ru-RU" sz="2400" b="1" dirty="0">
              <a:solidFill>
                <a:srgbClr val="EE89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772816"/>
            <a:ext cx="770485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/>
              <a:t>Электронные счета фактуры, товарная накладная</a:t>
            </a:r>
            <a:r>
              <a:rPr lang="en-US" sz="2400" dirty="0" smtClean="0"/>
              <a:t>  3-4</a:t>
            </a:r>
            <a:r>
              <a:rPr lang="ru-RU" sz="2400" dirty="0" err="1" smtClean="0"/>
              <a:t>кв</a:t>
            </a:r>
            <a:r>
              <a:rPr lang="ru-RU" sz="2400" dirty="0" smtClean="0"/>
              <a:t> 2012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Уведомление об инвентаризации </a:t>
            </a:r>
            <a:r>
              <a:rPr lang="en-US" sz="2400" dirty="0" smtClean="0"/>
              <a:t>INVRPT </a:t>
            </a:r>
            <a:r>
              <a:rPr lang="ru-RU" sz="2400" dirty="0" smtClean="0"/>
              <a:t> 3 </a:t>
            </a:r>
            <a:r>
              <a:rPr lang="ru-RU" sz="2400" dirty="0" err="1" smtClean="0"/>
              <a:t>кв</a:t>
            </a:r>
            <a:r>
              <a:rPr lang="ru-RU" sz="2400" dirty="0" smtClean="0"/>
              <a:t> 2012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dirty="0" smtClean="0"/>
              <a:t>Отчет о продажах </a:t>
            </a:r>
            <a:r>
              <a:rPr lang="en-US" sz="2400" dirty="0" smtClean="0"/>
              <a:t>SLSRPT </a:t>
            </a:r>
            <a:r>
              <a:rPr lang="ru-RU" sz="2400" dirty="0" smtClean="0"/>
              <a:t> 3кв 2012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Акты выполненных работ 4 </a:t>
            </a:r>
            <a:r>
              <a:rPr lang="ru-RU" sz="2400" dirty="0" err="1" smtClean="0"/>
              <a:t>кв</a:t>
            </a:r>
            <a:r>
              <a:rPr lang="ru-RU" sz="2400" dirty="0" smtClean="0"/>
              <a:t> 2012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Акты сверок </a:t>
            </a:r>
            <a:r>
              <a:rPr lang="en-US" sz="2400" dirty="0" smtClean="0"/>
              <a:t>(COACSU)</a:t>
            </a:r>
            <a:r>
              <a:rPr lang="ru-RU" sz="2400" dirty="0" smtClean="0"/>
              <a:t> 1 </a:t>
            </a:r>
            <a:r>
              <a:rPr lang="ru-RU" sz="2400" dirty="0" err="1" smtClean="0"/>
              <a:t>кв</a:t>
            </a:r>
            <a:r>
              <a:rPr lang="ru-RU" sz="2400" dirty="0" smtClean="0"/>
              <a:t> 2013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Синхронизация </a:t>
            </a:r>
            <a:r>
              <a:rPr lang="ru-RU" sz="2400" dirty="0" err="1" smtClean="0"/>
              <a:t>мастерданных</a:t>
            </a:r>
            <a:r>
              <a:rPr lang="ru-RU" sz="2400" dirty="0" smtClean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iCat</a:t>
            </a:r>
            <a:r>
              <a:rPr lang="en-US" sz="2400" dirty="0" smtClean="0"/>
              <a:t>)</a:t>
            </a:r>
            <a:r>
              <a:rPr lang="ru-RU" sz="2400" dirty="0" smtClean="0"/>
              <a:t> – 1 </a:t>
            </a:r>
            <a:r>
              <a:rPr lang="ru-RU" sz="2400" dirty="0" err="1" smtClean="0"/>
              <a:t>кв</a:t>
            </a:r>
            <a:r>
              <a:rPr lang="ru-RU" sz="2400" dirty="0" smtClean="0"/>
              <a:t> 2013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err="1" smtClean="0"/>
              <a:t>ПрайсЛист</a:t>
            </a:r>
            <a:r>
              <a:rPr lang="ru-RU" sz="2400" dirty="0" smtClean="0"/>
              <a:t> с ЭЦП (</a:t>
            </a:r>
            <a:r>
              <a:rPr lang="en-US" sz="2400" dirty="0" smtClean="0"/>
              <a:t>PRICAT</a:t>
            </a:r>
            <a:r>
              <a:rPr lang="ru-RU" sz="2400" dirty="0" smtClean="0"/>
              <a:t>) </a:t>
            </a:r>
            <a:r>
              <a:rPr lang="ru-RU" sz="2400" dirty="0" smtClean="0"/>
              <a:t>– 1кв 2013</a:t>
            </a:r>
            <a:endParaRPr lang="en-US" sz="24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6444208" y="6304235"/>
            <a:ext cx="2133600" cy="365125"/>
          </a:xfrm>
        </p:spPr>
        <p:txBody>
          <a:bodyPr/>
          <a:lstStyle/>
          <a:p>
            <a:fld id="{498D5582-C4DA-4ABF-AA79-A560524024FB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627784" y="332656"/>
            <a:ext cx="6264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EE8900"/>
                </a:solidFill>
              </a:rPr>
              <a:t>Преимущества от перевода в электронный вид </a:t>
            </a:r>
            <a:endParaRPr lang="ru-RU" sz="2000" b="1" dirty="0">
              <a:solidFill>
                <a:srgbClr val="EE89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584" y="1556792"/>
            <a:ext cx="760336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/>
              <a:t>Сокращение затрат на обработку документов в компании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Сокращение затрат на содержание бумажного архива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Повышение продуктивности и ускорение </a:t>
            </a:r>
            <a:r>
              <a:rPr lang="ru-RU" sz="2400" dirty="0" err="1" smtClean="0"/>
              <a:t>логистических</a:t>
            </a:r>
            <a:r>
              <a:rPr lang="ru-RU" sz="2400" dirty="0" smtClean="0"/>
              <a:t> процессов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Отсутствие ошибок, связанные с человеческим фактором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Прозрачность </a:t>
            </a:r>
            <a:r>
              <a:rPr lang="ru-RU" sz="2400" dirty="0" smtClean="0"/>
              <a:t>процесса для контрагентов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Сохранение лесного массива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949280"/>
            <a:ext cx="4333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rgbClr val="EE8900"/>
                </a:solidFill>
              </a:rPr>
              <a:t>Билевич</a:t>
            </a:r>
            <a:r>
              <a:rPr lang="ru-RU" dirty="0" smtClean="0">
                <a:solidFill>
                  <a:srgbClr val="EE8900"/>
                </a:solidFill>
              </a:rPr>
              <a:t> Виталий</a:t>
            </a:r>
          </a:p>
          <a:p>
            <a:r>
              <a:rPr lang="ru-RU" dirty="0" smtClean="0">
                <a:solidFill>
                  <a:srgbClr val="EE8900"/>
                </a:solidFill>
              </a:rPr>
              <a:t>Директор по развитию ИС ГК </a:t>
            </a:r>
            <a:r>
              <a:rPr lang="ru-RU" dirty="0" err="1" smtClean="0">
                <a:solidFill>
                  <a:srgbClr val="EE8900"/>
                </a:solidFill>
              </a:rPr>
              <a:t>Дикси</a:t>
            </a:r>
            <a:endParaRPr lang="ru-RU" dirty="0" smtClean="0">
              <a:solidFill>
                <a:srgbClr val="EE8900"/>
              </a:solidFill>
            </a:endParaRPr>
          </a:p>
          <a:p>
            <a:r>
              <a:rPr lang="en-US" dirty="0" smtClean="0">
                <a:solidFill>
                  <a:srgbClr val="EE8900"/>
                </a:solidFill>
              </a:rPr>
              <a:t>v.bilevitch@hq.dixy.ru</a:t>
            </a:r>
            <a:endParaRPr lang="ru-RU" dirty="0">
              <a:solidFill>
                <a:srgbClr val="EE8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1536</TotalTime>
  <Words>128</Words>
  <Application>Microsoft Office PowerPoint</Application>
  <PresentationFormat>Экран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Custom Design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rabidov</dc:creator>
  <cp:lastModifiedBy>VVBilevich</cp:lastModifiedBy>
  <cp:revision>185</cp:revision>
  <dcterms:created xsi:type="dcterms:W3CDTF">2011-05-12T14:21:30Z</dcterms:created>
  <dcterms:modified xsi:type="dcterms:W3CDTF">2012-06-26T13:11:17Z</dcterms:modified>
</cp:coreProperties>
</file>